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6" r:id="rId3"/>
    <p:sldId id="258" r:id="rId4"/>
    <p:sldId id="259" r:id="rId5"/>
    <p:sldId id="260" r:id="rId6"/>
    <p:sldId id="261" r:id="rId7"/>
    <p:sldId id="267" r:id="rId8"/>
    <p:sldId id="266" r:id="rId9"/>
    <p:sldId id="262" r:id="rId10"/>
    <p:sldId id="268" r:id="rId11"/>
    <p:sldId id="263" r:id="rId12"/>
    <p:sldId id="264" r:id="rId13"/>
    <p:sldId id="269" r:id="rId14"/>
    <p:sldId id="271" r:id="rId15"/>
    <p:sldId id="273" r:id="rId16"/>
    <p:sldId id="272" r:id="rId17"/>
    <p:sldId id="274" r:id="rId18"/>
    <p:sldId id="265" r:id="rId19"/>
    <p:sldId id="27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FCBEF"/>
    <a:srgbClr val="01A4E4"/>
    <a:srgbClr val="3076A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4/28/2017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4/28/2017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4/28/2017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4/28/2017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4/28/2017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4/28/2017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4/28/2017</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4/28/2017</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mailto:doctor2@gmail.com" TargetMode="External"/><Relationship Id="rId2" Type="http://schemas.openxmlformats.org/officeDocument/2006/relationships/hyperlink" Target="mailto:doctor1@gmail.com"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 Target="slide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809936" y="1608714"/>
            <a:ext cx="3351148" cy="1446550"/>
          </a:xfrm>
          <a:prstGeom prst="rect">
            <a:avLst/>
          </a:prstGeom>
          <a:noFill/>
        </p:spPr>
        <p:txBody>
          <a:bodyPr wrap="square" lIns="91440" tIns="45720" rIns="91440" bIns="45720">
            <a:spAutoFit/>
          </a:bodyPr>
          <a:lstStyle/>
          <a:p>
            <a:pPr algn="ctr"/>
            <a:r>
              <a:rPr lang="en-US" sz="88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OTAL</a:t>
            </a:r>
            <a:endParaRPr lang="en-US" sz="88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 name="Rectangle 4"/>
          <p:cNvSpPr/>
          <p:nvPr/>
        </p:nvSpPr>
        <p:spPr>
          <a:xfrm>
            <a:off x="1803930" y="2919749"/>
            <a:ext cx="6997064" cy="1446550"/>
          </a:xfrm>
          <a:prstGeom prst="rect">
            <a:avLst/>
          </a:prstGeom>
          <a:noFill/>
        </p:spPr>
        <p:txBody>
          <a:bodyPr wrap="square" lIns="91440" tIns="45720" rIns="91440" bIns="45720">
            <a:spAutoFit/>
          </a:bodyPr>
          <a:lstStyle/>
          <a:p>
            <a:pPr algn="ctr"/>
            <a:r>
              <a:rPr lang="en-US" sz="88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EALTH   ARE</a:t>
            </a:r>
            <a:endParaRPr lang="en-US" sz="88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Rectangle 5"/>
          <p:cNvSpPr/>
          <p:nvPr/>
        </p:nvSpPr>
        <p:spPr>
          <a:xfrm>
            <a:off x="1369453" y="1608714"/>
            <a:ext cx="769474" cy="1446550"/>
          </a:xfrm>
          <a:prstGeom prst="rect">
            <a:avLst/>
          </a:prstGeom>
          <a:noFill/>
        </p:spPr>
        <p:txBody>
          <a:bodyPr wrap="square" lIns="91440" tIns="45720" rIns="91440" bIns="45720">
            <a:spAutoFit/>
          </a:bodyPr>
          <a:lstStyle/>
          <a:p>
            <a:pPr algn="ctr"/>
            <a:r>
              <a:rPr lang="en-US" sz="88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a:t>
            </a:r>
          </a:p>
        </p:txBody>
      </p:sp>
      <p:sp>
        <p:nvSpPr>
          <p:cNvPr id="7" name="Rectangle 6"/>
          <p:cNvSpPr/>
          <p:nvPr/>
        </p:nvSpPr>
        <p:spPr>
          <a:xfrm>
            <a:off x="1387741" y="2902164"/>
            <a:ext cx="832378" cy="1446550"/>
          </a:xfrm>
          <a:prstGeom prst="rect">
            <a:avLst/>
          </a:prstGeom>
          <a:noFill/>
        </p:spPr>
        <p:txBody>
          <a:bodyPr wrap="square" lIns="91440" tIns="45720" rIns="91440" bIns="45720">
            <a:spAutoFit/>
          </a:bodyPr>
          <a:lstStyle/>
          <a:p>
            <a:pPr algn="ctr"/>
            <a:r>
              <a:rPr lang="en-US" sz="88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H</a:t>
            </a:r>
          </a:p>
        </p:txBody>
      </p:sp>
      <p:sp>
        <p:nvSpPr>
          <p:cNvPr id="8" name="Rectangle 7"/>
          <p:cNvSpPr/>
          <p:nvPr/>
        </p:nvSpPr>
        <p:spPr>
          <a:xfrm>
            <a:off x="5643568" y="2919749"/>
            <a:ext cx="769474" cy="1446550"/>
          </a:xfrm>
          <a:prstGeom prst="rect">
            <a:avLst/>
          </a:prstGeom>
          <a:noFill/>
        </p:spPr>
        <p:txBody>
          <a:bodyPr wrap="square" lIns="91440" tIns="45720" rIns="91440" bIns="45720">
            <a:spAutoFit/>
          </a:bodyPr>
          <a:lstStyle/>
          <a:p>
            <a:pPr algn="ctr"/>
            <a:r>
              <a:rPr lang="en-US" sz="88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a:t>
            </a:r>
            <a:endParaRPr lang="en-US" sz="88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1" name="Flowchart: Process 10"/>
          <p:cNvSpPr/>
          <p:nvPr/>
        </p:nvSpPr>
        <p:spPr>
          <a:xfrm>
            <a:off x="1442605" y="4331368"/>
            <a:ext cx="7481939" cy="66896"/>
          </a:xfrm>
          <a:prstGeom prst="flowChartProcess">
            <a:avLst/>
          </a:prstGeom>
          <a:solidFill>
            <a:srgbClr val="9FE0F5"/>
          </a:solidFill>
          <a:ln>
            <a:solidFill>
              <a:srgbClr val="5FCB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p:cNvSpPr txBox="1"/>
          <p:nvPr/>
        </p:nvSpPr>
        <p:spPr>
          <a:xfrm>
            <a:off x="3485510" y="4466883"/>
            <a:ext cx="3094180" cy="369332"/>
          </a:xfrm>
          <a:prstGeom prst="rect">
            <a:avLst/>
          </a:prstGeom>
          <a:noFill/>
        </p:spPr>
        <p:txBody>
          <a:bodyPr wrap="none" rtlCol="0">
            <a:spAutoFit/>
          </a:bodyPr>
          <a:lstStyle/>
          <a:p>
            <a:r>
              <a:rPr lang="en-IN" dirty="0">
                <a:ln>
                  <a:solidFill>
                    <a:srgbClr val="5FCBEF"/>
                  </a:solidFill>
                </a:ln>
                <a:solidFill>
                  <a:srgbClr val="9FE0F5"/>
                </a:solidFill>
              </a:rPr>
              <a:t>A Clinic for all your needs…</a:t>
            </a:r>
          </a:p>
        </p:txBody>
      </p:sp>
    </p:spTree>
    <p:extLst>
      <p:ext uri="{BB962C8B-B14F-4D97-AF65-F5344CB8AC3E}">
        <p14:creationId xmlns:p14="http://schemas.microsoft.com/office/powerpoint/2010/main" val="91164634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anim calcmode="lin" valueType="num">
                                      <p:cBhvr>
                                        <p:cTn id="8" dur="2000" fill="hold"/>
                                        <p:tgtEl>
                                          <p:spTgt spid="6"/>
                                        </p:tgtEl>
                                        <p:attrNameLst>
                                          <p:attrName>ppt_w</p:attrName>
                                        </p:attrNameLst>
                                      </p:cBhvr>
                                      <p:tavLst>
                                        <p:tav tm="0" fmla="#ppt_w*sin(2.5*pi*$)">
                                          <p:val>
                                            <p:fltVal val="0"/>
                                          </p:val>
                                        </p:tav>
                                        <p:tav tm="100000">
                                          <p:val>
                                            <p:fltVal val="1"/>
                                          </p:val>
                                        </p:tav>
                                      </p:tavLst>
                                    </p:anim>
                                    <p:anim calcmode="lin" valueType="num">
                                      <p:cBhvr>
                                        <p:cTn id="9" dur="2000" fill="hold"/>
                                        <p:tgtEl>
                                          <p:spTgt spid="6"/>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2000"/>
                                        <p:tgtEl>
                                          <p:spTgt spid="7"/>
                                        </p:tgtEl>
                                      </p:cBhvr>
                                    </p:animEffect>
                                    <p:anim calcmode="lin" valueType="num">
                                      <p:cBhvr>
                                        <p:cTn id="13" dur="2000" fill="hold"/>
                                        <p:tgtEl>
                                          <p:spTgt spid="7"/>
                                        </p:tgtEl>
                                        <p:attrNameLst>
                                          <p:attrName>ppt_w</p:attrName>
                                        </p:attrNameLst>
                                      </p:cBhvr>
                                      <p:tavLst>
                                        <p:tav tm="0" fmla="#ppt_w*sin(2.5*pi*$)">
                                          <p:val>
                                            <p:fltVal val="0"/>
                                          </p:val>
                                        </p:tav>
                                        <p:tav tm="100000">
                                          <p:val>
                                            <p:fltVal val="1"/>
                                          </p:val>
                                        </p:tav>
                                      </p:tavLst>
                                    </p:anim>
                                    <p:anim calcmode="lin" valueType="num">
                                      <p:cBhvr>
                                        <p:cTn id="14" dur="2000" fill="hold"/>
                                        <p:tgtEl>
                                          <p:spTgt spid="7"/>
                                        </p:tgtEl>
                                        <p:attrNameLst>
                                          <p:attrName>ppt_h</p:attrName>
                                        </p:attrNameLst>
                                      </p:cBhvr>
                                      <p:tavLst>
                                        <p:tav tm="0">
                                          <p:val>
                                            <p:strVal val="#ppt_h"/>
                                          </p:val>
                                        </p:tav>
                                        <p:tav tm="100000">
                                          <p:val>
                                            <p:strVal val="#ppt_h"/>
                                          </p:val>
                                        </p:tav>
                                      </p:tavLst>
                                    </p:anim>
                                  </p:childTnLst>
                                </p:cTn>
                              </p:par>
                              <p:par>
                                <p:cTn id="15" presetID="45"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2000"/>
                                        <p:tgtEl>
                                          <p:spTgt spid="8"/>
                                        </p:tgtEl>
                                      </p:cBhvr>
                                    </p:animEffect>
                                    <p:anim calcmode="lin" valueType="num">
                                      <p:cBhvr>
                                        <p:cTn id="18" dur="2000" fill="hold"/>
                                        <p:tgtEl>
                                          <p:spTgt spid="8"/>
                                        </p:tgtEl>
                                        <p:attrNameLst>
                                          <p:attrName>ppt_w</p:attrName>
                                        </p:attrNameLst>
                                      </p:cBhvr>
                                      <p:tavLst>
                                        <p:tav tm="0" fmla="#ppt_w*sin(2.5*pi*$)">
                                          <p:val>
                                            <p:fltVal val="0"/>
                                          </p:val>
                                        </p:tav>
                                        <p:tav tm="100000">
                                          <p:val>
                                            <p:fltVal val="1"/>
                                          </p:val>
                                        </p:tav>
                                      </p:tavLst>
                                    </p:anim>
                                    <p:anim calcmode="lin" valueType="num">
                                      <p:cBhvr>
                                        <p:cTn id="19" dur="2000" fill="hold"/>
                                        <p:tgtEl>
                                          <p:spTgt spid="8"/>
                                        </p:tgtEl>
                                        <p:attrNameLst>
                                          <p:attrName>ppt_h</p:attrName>
                                        </p:attrNameLst>
                                      </p:cBhvr>
                                      <p:tavLst>
                                        <p:tav tm="0">
                                          <p:val>
                                            <p:strVal val="#ppt_h"/>
                                          </p:val>
                                        </p:tav>
                                        <p:tav tm="100000">
                                          <p:val>
                                            <p:strVal val="#ppt_h"/>
                                          </p:val>
                                        </p:tav>
                                      </p:tavLst>
                                    </p:anim>
                                  </p:childTnLst>
                                </p:cTn>
                              </p:par>
                            </p:childTnLst>
                          </p:cTn>
                        </p:par>
                        <p:par>
                          <p:cTn id="20" fill="hold">
                            <p:stCondLst>
                              <p:cond delay="2000"/>
                            </p:stCondLst>
                            <p:childTnLst>
                              <p:par>
                                <p:cTn id="21" presetID="41" presetClass="entr" presetSubtype="0" fill="hold" grpId="0" nodeType="afterEffect">
                                  <p:stCondLst>
                                    <p:cond delay="0"/>
                                  </p:stCondLst>
                                  <p:iterate type="lt">
                                    <p:tmPct val="10000"/>
                                  </p:iterate>
                                  <p:childTnLst>
                                    <p:set>
                                      <p:cBhvr>
                                        <p:cTn id="22" dur="1" fill="hold">
                                          <p:stCondLst>
                                            <p:cond delay="0"/>
                                          </p:stCondLst>
                                        </p:cTn>
                                        <p:tgtEl>
                                          <p:spTgt spid="4"/>
                                        </p:tgtEl>
                                        <p:attrNameLst>
                                          <p:attrName>style.visibility</p:attrName>
                                        </p:attrNameLst>
                                      </p:cBhvr>
                                      <p:to>
                                        <p:strVal val="visible"/>
                                      </p:to>
                                    </p:set>
                                    <p:anim calcmode="lin" valueType="num">
                                      <p:cBhvr>
                                        <p:cTn id="23" dur="10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4" dur="1000" fill="hold"/>
                                        <p:tgtEl>
                                          <p:spTgt spid="4"/>
                                        </p:tgtEl>
                                        <p:attrNameLst>
                                          <p:attrName>ppt_y</p:attrName>
                                        </p:attrNameLst>
                                      </p:cBhvr>
                                      <p:tavLst>
                                        <p:tav tm="0">
                                          <p:val>
                                            <p:strVal val="#ppt_y"/>
                                          </p:val>
                                        </p:tav>
                                        <p:tav tm="100000">
                                          <p:val>
                                            <p:strVal val="#ppt_y"/>
                                          </p:val>
                                        </p:tav>
                                      </p:tavLst>
                                    </p:anim>
                                    <p:anim calcmode="lin" valueType="num">
                                      <p:cBhvr>
                                        <p:cTn id="25" dur="10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6" dur="10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7" dur="1000" tmFilter="0,0; .5, 1; 1, 1"/>
                                        <p:tgtEl>
                                          <p:spTgt spid="4"/>
                                        </p:tgtEl>
                                      </p:cBhvr>
                                    </p:animEffect>
                                  </p:childTnLst>
                                </p:cTn>
                              </p:par>
                            </p:childTnLst>
                          </p:cTn>
                        </p:par>
                        <p:par>
                          <p:cTn id="28" fill="hold">
                            <p:stCondLst>
                              <p:cond delay="3300"/>
                            </p:stCondLst>
                            <p:childTnLst>
                              <p:par>
                                <p:cTn id="29" presetID="41" presetClass="entr" presetSubtype="0" fill="hold" grpId="0" nodeType="afterEffect">
                                  <p:stCondLst>
                                    <p:cond delay="0"/>
                                  </p:stCondLst>
                                  <p:iterate type="lt">
                                    <p:tmPct val="10000"/>
                                  </p:iterate>
                                  <p:childTnLst>
                                    <p:set>
                                      <p:cBhvr>
                                        <p:cTn id="30" dur="1" fill="hold">
                                          <p:stCondLst>
                                            <p:cond delay="0"/>
                                          </p:stCondLst>
                                        </p:cTn>
                                        <p:tgtEl>
                                          <p:spTgt spid="5"/>
                                        </p:tgtEl>
                                        <p:attrNameLst>
                                          <p:attrName>style.visibility</p:attrName>
                                        </p:attrNameLst>
                                      </p:cBhvr>
                                      <p:to>
                                        <p:strVal val="visible"/>
                                      </p:to>
                                    </p:set>
                                    <p:anim calcmode="lin" valueType="num">
                                      <p:cBhvr>
                                        <p:cTn id="31" dur="10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32" dur="1000" fill="hold"/>
                                        <p:tgtEl>
                                          <p:spTgt spid="5"/>
                                        </p:tgtEl>
                                        <p:attrNameLst>
                                          <p:attrName>ppt_y</p:attrName>
                                        </p:attrNameLst>
                                      </p:cBhvr>
                                      <p:tavLst>
                                        <p:tav tm="0">
                                          <p:val>
                                            <p:strVal val="#ppt_y"/>
                                          </p:val>
                                        </p:tav>
                                        <p:tav tm="100000">
                                          <p:val>
                                            <p:strVal val="#ppt_y"/>
                                          </p:val>
                                        </p:tav>
                                      </p:tavLst>
                                    </p:anim>
                                    <p:anim calcmode="lin" valueType="num">
                                      <p:cBhvr>
                                        <p:cTn id="33" dur="10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34" dur="10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35" dur="1000" tmFilter="0,0; .5, 1; 1, 1"/>
                                        <p:tgtEl>
                                          <p:spTgt spid="5"/>
                                        </p:tgtEl>
                                      </p:cBhvr>
                                    </p:animEffect>
                                  </p:childTnLst>
                                </p:cTn>
                              </p:par>
                            </p:childTnLst>
                          </p:cTn>
                        </p:par>
                        <p:par>
                          <p:cTn id="36" fill="hold">
                            <p:stCondLst>
                              <p:cond delay="5000"/>
                            </p:stCondLst>
                            <p:childTnLst>
                              <p:par>
                                <p:cTn id="37" presetID="6" presetClass="entr" presetSubtype="16" fill="hold" grpId="0" nodeType="after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circle(in)">
                                      <p:cBhvr>
                                        <p:cTn id="39" dur="1000"/>
                                        <p:tgtEl>
                                          <p:spTgt spid="11"/>
                                        </p:tgtEl>
                                      </p:cBhvr>
                                    </p:animEffect>
                                  </p:childTnLst>
                                </p:cTn>
                              </p:par>
                            </p:childTnLst>
                          </p:cTn>
                        </p:par>
                        <p:par>
                          <p:cTn id="40" fill="hold">
                            <p:stCondLst>
                              <p:cond delay="6000"/>
                            </p:stCondLst>
                            <p:childTnLst>
                              <p:par>
                                <p:cTn id="41" presetID="50" presetClass="entr" presetSubtype="0" decel="100000"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p:cTn id="43" dur="1000" fill="hold"/>
                                        <p:tgtEl>
                                          <p:spTgt spid="12"/>
                                        </p:tgtEl>
                                        <p:attrNameLst>
                                          <p:attrName>ppt_w</p:attrName>
                                        </p:attrNameLst>
                                      </p:cBhvr>
                                      <p:tavLst>
                                        <p:tav tm="0">
                                          <p:val>
                                            <p:strVal val="#ppt_w+.3"/>
                                          </p:val>
                                        </p:tav>
                                        <p:tav tm="100000">
                                          <p:val>
                                            <p:strVal val="#ppt_w"/>
                                          </p:val>
                                        </p:tav>
                                      </p:tavLst>
                                    </p:anim>
                                    <p:anim calcmode="lin" valueType="num">
                                      <p:cBhvr>
                                        <p:cTn id="44" dur="1000" fill="hold"/>
                                        <p:tgtEl>
                                          <p:spTgt spid="12"/>
                                        </p:tgtEl>
                                        <p:attrNameLst>
                                          <p:attrName>ppt_h</p:attrName>
                                        </p:attrNameLst>
                                      </p:cBhvr>
                                      <p:tavLst>
                                        <p:tav tm="0">
                                          <p:val>
                                            <p:strVal val="#ppt_h"/>
                                          </p:val>
                                        </p:tav>
                                        <p:tav tm="100000">
                                          <p:val>
                                            <p:strVal val="#ppt_h"/>
                                          </p:val>
                                        </p:tav>
                                      </p:tavLst>
                                    </p:anim>
                                    <p:animEffect transition="in" filter="fade">
                                      <p:cBhvr>
                                        <p:cTn id="45"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11" grpId="0" animBg="1"/>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27529" y="1022454"/>
            <a:ext cx="8596668" cy="1399734"/>
          </a:xfrm>
        </p:spPr>
        <p:txBody>
          <a:bodyPr>
            <a:normAutofit/>
          </a:bodyPr>
          <a:lstStyle/>
          <a:p>
            <a:r>
              <a:rPr lang="en-IN" sz="3200" dirty="0">
                <a:ln>
                  <a:solidFill>
                    <a:srgbClr val="3076A4"/>
                  </a:solidFill>
                </a:ln>
                <a:solidFill>
                  <a:schemeClr val="bg1"/>
                </a:solidFill>
              </a:rPr>
              <a:t>With the correct Login details, the Doctor’s Panel can be accessed.</a:t>
            </a:r>
          </a:p>
        </p:txBody>
      </p:sp>
      <p:sp>
        <p:nvSpPr>
          <p:cNvPr id="4" name="Content Placeholder 2"/>
          <p:cNvSpPr txBox="1">
            <a:spLocks/>
          </p:cNvSpPr>
          <p:nvPr/>
        </p:nvSpPr>
        <p:spPr>
          <a:xfrm>
            <a:off x="1027529" y="2293535"/>
            <a:ext cx="8982233" cy="1399734"/>
          </a:xfrm>
          <a:prstGeom prst="rect">
            <a:avLst/>
          </a:prstGeom>
        </p:spPr>
        <p:txBody>
          <a:bodyPr vert="horz" lIns="91440" tIns="45720" rIns="91440" bIns="45720" rtlCol="0">
            <a:normAutofit fontScale="925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IN" sz="3200" dirty="0">
                <a:ln>
                  <a:solidFill>
                    <a:srgbClr val="3076A4"/>
                  </a:solidFill>
                </a:ln>
                <a:solidFill>
                  <a:schemeClr val="bg1"/>
                </a:solidFill>
              </a:rPr>
              <a:t>The following Email ID(s) and Password(s)</a:t>
            </a:r>
          </a:p>
          <a:p>
            <a:pPr marL="0" indent="0">
              <a:buNone/>
            </a:pPr>
            <a:r>
              <a:rPr lang="en-IN" sz="3200" dirty="0">
                <a:ln>
                  <a:solidFill>
                    <a:srgbClr val="3076A4"/>
                  </a:solidFill>
                </a:ln>
                <a:solidFill>
                  <a:schemeClr val="bg1"/>
                </a:solidFill>
              </a:rPr>
              <a:t>	can be used to access the Doctor’s Admin Panel</a:t>
            </a:r>
          </a:p>
        </p:txBody>
      </p:sp>
      <p:graphicFrame>
        <p:nvGraphicFramePr>
          <p:cNvPr id="6" name="Table 5"/>
          <p:cNvGraphicFramePr>
            <a:graphicFrameLocks noGrp="1"/>
          </p:cNvGraphicFramePr>
          <p:nvPr>
            <p:extLst>
              <p:ext uri="{D42A27DB-BD31-4B8C-83A1-F6EECF244321}">
                <p14:modId xmlns:p14="http://schemas.microsoft.com/office/powerpoint/2010/main" val="1626210636"/>
              </p:ext>
            </p:extLst>
          </p:nvPr>
        </p:nvGraphicFramePr>
        <p:xfrm>
          <a:off x="1454645" y="3920066"/>
          <a:ext cx="8128000" cy="11125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843723317"/>
                    </a:ext>
                  </a:extLst>
                </a:gridCol>
                <a:gridCol w="4064000">
                  <a:extLst>
                    <a:ext uri="{9D8B030D-6E8A-4147-A177-3AD203B41FA5}">
                      <a16:colId xmlns:a16="http://schemas.microsoft.com/office/drawing/2014/main" val="788502540"/>
                    </a:ext>
                  </a:extLst>
                </a:gridCol>
              </a:tblGrid>
              <a:tr h="370840">
                <a:tc>
                  <a:txBody>
                    <a:bodyPr/>
                    <a:lstStyle/>
                    <a:p>
                      <a:r>
                        <a:rPr lang="en-IN" dirty="0"/>
                        <a:t>Email ID</a:t>
                      </a:r>
                    </a:p>
                  </a:txBody>
                  <a:tcPr/>
                </a:tc>
                <a:tc>
                  <a:txBody>
                    <a:bodyPr/>
                    <a:lstStyle/>
                    <a:p>
                      <a:r>
                        <a:rPr lang="en-IN" dirty="0"/>
                        <a:t>Password</a:t>
                      </a:r>
                    </a:p>
                  </a:txBody>
                  <a:tcPr/>
                </a:tc>
                <a:extLst>
                  <a:ext uri="{0D108BD9-81ED-4DB2-BD59-A6C34878D82A}">
                    <a16:rowId xmlns:a16="http://schemas.microsoft.com/office/drawing/2014/main" val="3246509683"/>
                  </a:ext>
                </a:extLst>
              </a:tr>
              <a:tr h="370840">
                <a:tc>
                  <a:txBody>
                    <a:bodyPr/>
                    <a:lstStyle/>
                    <a:p>
                      <a:r>
                        <a:rPr lang="en-IN" dirty="0">
                          <a:hlinkClick r:id="rId2"/>
                        </a:rPr>
                        <a:t>doctor1@gmail.com</a:t>
                      </a:r>
                      <a:endParaRPr lang="en-IN" dirty="0"/>
                    </a:p>
                  </a:txBody>
                  <a:tcPr/>
                </a:tc>
                <a:tc>
                  <a:txBody>
                    <a:bodyPr/>
                    <a:lstStyle/>
                    <a:p>
                      <a:r>
                        <a:rPr lang="en-IN" dirty="0"/>
                        <a:t>password</a:t>
                      </a:r>
                    </a:p>
                  </a:txBody>
                  <a:tcPr/>
                </a:tc>
                <a:extLst>
                  <a:ext uri="{0D108BD9-81ED-4DB2-BD59-A6C34878D82A}">
                    <a16:rowId xmlns:a16="http://schemas.microsoft.com/office/drawing/2014/main" val="344788555"/>
                  </a:ext>
                </a:extLst>
              </a:tr>
              <a:tr h="370840">
                <a:tc>
                  <a:txBody>
                    <a:bodyPr/>
                    <a:lstStyle/>
                    <a:p>
                      <a:r>
                        <a:rPr lang="en-IN" dirty="0">
                          <a:hlinkClick r:id="rId3"/>
                        </a:rPr>
                        <a:t>doctor2@gmail.com</a:t>
                      </a:r>
                      <a:endParaRPr lang="en-IN" dirty="0"/>
                    </a:p>
                  </a:txBody>
                  <a:tcPr/>
                </a:tc>
                <a:tc>
                  <a:txBody>
                    <a:bodyPr/>
                    <a:lstStyle/>
                    <a:p>
                      <a:r>
                        <a:rPr lang="en-IN" dirty="0"/>
                        <a:t>password</a:t>
                      </a:r>
                    </a:p>
                  </a:txBody>
                  <a:tcPr/>
                </a:tc>
                <a:extLst>
                  <a:ext uri="{0D108BD9-81ED-4DB2-BD59-A6C34878D82A}">
                    <a16:rowId xmlns:a16="http://schemas.microsoft.com/office/drawing/2014/main" val="1084261203"/>
                  </a:ext>
                </a:extLst>
              </a:tr>
            </a:tbl>
          </a:graphicData>
        </a:graphic>
      </p:graphicFrame>
    </p:spTree>
    <p:extLst>
      <p:ext uri="{BB962C8B-B14F-4D97-AF65-F5344CB8AC3E}">
        <p14:creationId xmlns:p14="http://schemas.microsoft.com/office/powerpoint/2010/main" val="40384207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0" presetClass="entr" presetSubtype="0" decel="10000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1000" fill="hold"/>
                                        <p:tgtEl>
                                          <p:spTgt spid="6"/>
                                        </p:tgtEl>
                                        <p:attrNameLst>
                                          <p:attrName>ppt_w</p:attrName>
                                        </p:attrNameLst>
                                      </p:cBhvr>
                                      <p:tavLst>
                                        <p:tav tm="0">
                                          <p:val>
                                            <p:strVal val="#ppt_w+.3"/>
                                          </p:val>
                                        </p:tav>
                                        <p:tav tm="100000">
                                          <p:val>
                                            <p:strVal val="#ppt_w"/>
                                          </p:val>
                                        </p:tav>
                                      </p:tavLst>
                                    </p:anim>
                                    <p:anim calcmode="lin" valueType="num">
                                      <p:cBhvr>
                                        <p:cTn id="14" dur="1000" fill="hold"/>
                                        <p:tgtEl>
                                          <p:spTgt spid="6"/>
                                        </p:tgtEl>
                                        <p:attrNameLst>
                                          <p:attrName>ppt_h</p:attrName>
                                        </p:attrNameLst>
                                      </p:cBhvr>
                                      <p:tavLst>
                                        <p:tav tm="0">
                                          <p:val>
                                            <p:strVal val="#ppt_h"/>
                                          </p:val>
                                        </p:tav>
                                        <p:tav tm="100000">
                                          <p:val>
                                            <p:strVal val="#ppt_h"/>
                                          </p:val>
                                        </p:tav>
                                      </p:tavLst>
                                    </p:anim>
                                    <p:animEffect transition="in" filter="fade">
                                      <p:cBhvr>
                                        <p:cTn id="15"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773723" y="709916"/>
            <a:ext cx="10656277" cy="6139289"/>
          </a:xfrm>
        </p:spPr>
      </p:pic>
      <p:sp>
        <p:nvSpPr>
          <p:cNvPr id="2" name="Title 1"/>
          <p:cNvSpPr>
            <a:spLocks noGrp="1"/>
          </p:cNvSpPr>
          <p:nvPr>
            <p:ph type="title"/>
          </p:nvPr>
        </p:nvSpPr>
        <p:spPr>
          <a:xfrm>
            <a:off x="4080308" y="6531"/>
            <a:ext cx="8596668" cy="703385"/>
          </a:xfrm>
        </p:spPr>
        <p:txBody>
          <a:bodyPr vert="horz" lIns="91440" tIns="45720" rIns="91440" bIns="45720" rtlCol="0" anchor="t">
            <a:normAutofit/>
          </a:bodyPr>
          <a:lstStyle/>
          <a:p>
            <a:r>
              <a:rPr lang="en-IN" dirty="0">
                <a:ln>
                  <a:solidFill>
                    <a:srgbClr val="3076A4"/>
                  </a:solidFill>
                </a:ln>
                <a:solidFill>
                  <a:srgbClr val="7BD2F0"/>
                </a:solidFill>
              </a:rPr>
              <a:t>Doctor’s login</a:t>
            </a:r>
          </a:p>
        </p:txBody>
      </p:sp>
    </p:spTree>
    <p:extLst>
      <p:ext uri="{BB962C8B-B14F-4D97-AF65-F5344CB8AC3E}">
        <p14:creationId xmlns:p14="http://schemas.microsoft.com/office/powerpoint/2010/main" val="3294006869"/>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2620" y="87923"/>
            <a:ext cx="3209193" cy="624254"/>
          </a:xfrm>
        </p:spPr>
        <p:txBody>
          <a:bodyPr vert="horz" lIns="91440" tIns="45720" rIns="91440" bIns="45720" rtlCol="0" anchor="t">
            <a:normAutofit fontScale="90000"/>
          </a:bodyPr>
          <a:lstStyle/>
          <a:p>
            <a:r>
              <a:rPr lang="en-IN" dirty="0">
                <a:ln>
                  <a:solidFill>
                    <a:srgbClr val="3076A4"/>
                  </a:solidFill>
                </a:ln>
                <a:solidFill>
                  <a:srgbClr val="7BD2F0"/>
                </a:solidFill>
              </a:rPr>
              <a:t>Doctor’s Panel</a:t>
            </a:r>
          </a:p>
        </p:txBody>
      </p:sp>
      <p:pic>
        <p:nvPicPr>
          <p:cNvPr id="5" name="Content Placeholder 4"/>
          <p:cNvPicPr>
            <a:picLocks noGrp="1" noChangeAspect="1"/>
          </p:cNvPicPr>
          <p:nvPr>
            <p:ph idx="1"/>
          </p:nvPr>
        </p:nvPicPr>
        <p:blipFill>
          <a:blip r:embed="rId2"/>
          <a:stretch>
            <a:fillRect/>
          </a:stretch>
        </p:blipFill>
        <p:spPr>
          <a:xfrm>
            <a:off x="650631" y="712177"/>
            <a:ext cx="10793173" cy="6145823"/>
          </a:xfrm>
        </p:spPr>
      </p:pic>
    </p:spTree>
    <p:extLst>
      <p:ext uri="{BB962C8B-B14F-4D97-AF65-F5344CB8AC3E}">
        <p14:creationId xmlns:p14="http://schemas.microsoft.com/office/powerpoint/2010/main" val="373841676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34534" y="2617790"/>
            <a:ext cx="8596668" cy="1399734"/>
          </a:xfrm>
        </p:spPr>
        <p:txBody>
          <a:bodyPr>
            <a:normAutofit/>
          </a:bodyPr>
          <a:lstStyle/>
          <a:p>
            <a:r>
              <a:rPr lang="en-IN" sz="3200" dirty="0">
                <a:ln>
                  <a:solidFill>
                    <a:srgbClr val="3076A4"/>
                  </a:solidFill>
                </a:ln>
                <a:solidFill>
                  <a:schemeClr val="bg1"/>
                </a:solidFill>
              </a:rPr>
              <a:t>However, if you try to login with invalid details, you’ll be greeted by this message</a:t>
            </a:r>
          </a:p>
        </p:txBody>
      </p:sp>
    </p:spTree>
    <p:extLst>
      <p:ext uri="{BB962C8B-B14F-4D97-AF65-F5344CB8AC3E}">
        <p14:creationId xmlns:p14="http://schemas.microsoft.com/office/powerpoint/2010/main" val="63171796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654088" y="712176"/>
            <a:ext cx="10925908" cy="6145823"/>
          </a:xfrm>
          <a:prstGeom prst="rect">
            <a:avLst/>
          </a:prstGeom>
        </p:spPr>
      </p:pic>
    </p:spTree>
    <p:extLst>
      <p:ext uri="{BB962C8B-B14F-4D97-AF65-F5344CB8AC3E}">
        <p14:creationId xmlns:p14="http://schemas.microsoft.com/office/powerpoint/2010/main" val="218814348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IN" sz="4000" dirty="0">
                <a:ln>
                  <a:solidFill>
                    <a:srgbClr val="3076A4"/>
                  </a:solidFill>
                </a:ln>
                <a:solidFill>
                  <a:schemeClr val="bg1"/>
                </a:solidFill>
              </a:rPr>
              <a:t>Now, let’s see the options available for the Doctor at his/her Admin Panel</a:t>
            </a:r>
          </a:p>
        </p:txBody>
      </p:sp>
    </p:spTree>
    <p:extLst>
      <p:ext uri="{BB962C8B-B14F-4D97-AF65-F5344CB8AC3E}">
        <p14:creationId xmlns:p14="http://schemas.microsoft.com/office/powerpoint/2010/main" val="3449098080"/>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2620" y="87923"/>
            <a:ext cx="3209193" cy="624254"/>
          </a:xfrm>
        </p:spPr>
        <p:txBody>
          <a:bodyPr vert="horz" lIns="91440" tIns="45720" rIns="91440" bIns="45720" rtlCol="0" anchor="t">
            <a:normAutofit fontScale="90000"/>
          </a:bodyPr>
          <a:lstStyle/>
          <a:p>
            <a:r>
              <a:rPr lang="en-IN" dirty="0">
                <a:ln>
                  <a:solidFill>
                    <a:srgbClr val="3076A4"/>
                  </a:solidFill>
                </a:ln>
                <a:solidFill>
                  <a:srgbClr val="7BD2F0"/>
                </a:solidFill>
              </a:rPr>
              <a:t>Doctor’s Panel</a:t>
            </a:r>
          </a:p>
        </p:txBody>
      </p:sp>
      <p:pic>
        <p:nvPicPr>
          <p:cNvPr id="5" name="Content Placeholder 4"/>
          <p:cNvPicPr>
            <a:picLocks noGrp="1" noChangeAspect="1"/>
          </p:cNvPicPr>
          <p:nvPr>
            <p:ph idx="1"/>
          </p:nvPr>
        </p:nvPicPr>
        <p:blipFill>
          <a:blip r:embed="rId2"/>
          <a:stretch>
            <a:fillRect/>
          </a:stretch>
        </p:blipFill>
        <p:spPr>
          <a:xfrm>
            <a:off x="650631" y="712177"/>
            <a:ext cx="10793173" cy="6145823"/>
          </a:xfrm>
        </p:spPr>
      </p:pic>
      <p:cxnSp>
        <p:nvCxnSpPr>
          <p:cNvPr id="4" name="Straight Arrow Connector 3"/>
          <p:cNvCxnSpPr/>
          <p:nvPr/>
        </p:nvCxnSpPr>
        <p:spPr>
          <a:xfrm flipH="1">
            <a:off x="8511704" y="4572000"/>
            <a:ext cx="525292" cy="3112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9036996" y="4081312"/>
            <a:ext cx="1920269" cy="646331"/>
          </a:xfrm>
          <a:prstGeom prst="rect">
            <a:avLst/>
          </a:prstGeom>
          <a:noFill/>
          <a:ln>
            <a:solidFill>
              <a:srgbClr val="5FCBEF"/>
            </a:solidFill>
          </a:ln>
        </p:spPr>
        <p:txBody>
          <a:bodyPr wrap="none" rtlCol="0">
            <a:spAutoFit/>
          </a:bodyPr>
          <a:lstStyle/>
          <a:p>
            <a:r>
              <a:rPr lang="en-IN" sz="1200" dirty="0">
                <a:solidFill>
                  <a:srgbClr val="5FCBEF"/>
                </a:solidFill>
              </a:rPr>
              <a:t>This option displays</a:t>
            </a:r>
          </a:p>
          <a:p>
            <a:r>
              <a:rPr lang="en-IN" sz="1200" dirty="0">
                <a:solidFill>
                  <a:srgbClr val="5FCBEF"/>
                </a:solidFill>
              </a:rPr>
              <a:t>the Appointments for the</a:t>
            </a:r>
          </a:p>
          <a:p>
            <a:r>
              <a:rPr lang="en-IN" sz="1200" dirty="0">
                <a:solidFill>
                  <a:srgbClr val="5FCBEF"/>
                </a:solidFill>
              </a:rPr>
              <a:t>chosen date</a:t>
            </a:r>
          </a:p>
        </p:txBody>
      </p:sp>
      <p:cxnSp>
        <p:nvCxnSpPr>
          <p:cNvPr id="9" name="Straight Arrow Connector 8"/>
          <p:cNvCxnSpPr/>
          <p:nvPr/>
        </p:nvCxnSpPr>
        <p:spPr>
          <a:xfrm flipH="1" flipV="1">
            <a:off x="6702357" y="5252936"/>
            <a:ext cx="1309990" cy="7360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8012347" y="5498310"/>
            <a:ext cx="2040495" cy="646331"/>
          </a:xfrm>
          <a:prstGeom prst="rect">
            <a:avLst/>
          </a:prstGeom>
          <a:noFill/>
          <a:ln>
            <a:solidFill>
              <a:srgbClr val="5FCBEF"/>
            </a:solidFill>
          </a:ln>
        </p:spPr>
        <p:txBody>
          <a:bodyPr wrap="none" rtlCol="0">
            <a:spAutoFit/>
          </a:bodyPr>
          <a:lstStyle/>
          <a:p>
            <a:r>
              <a:rPr lang="en-IN" sz="1200" dirty="0">
                <a:solidFill>
                  <a:srgbClr val="5FCBEF"/>
                </a:solidFill>
              </a:rPr>
              <a:t>This option displays</a:t>
            </a:r>
          </a:p>
          <a:p>
            <a:r>
              <a:rPr lang="en-IN" sz="1200" dirty="0">
                <a:solidFill>
                  <a:srgbClr val="5FCBEF"/>
                </a:solidFill>
              </a:rPr>
              <a:t>all the Appointments made</a:t>
            </a:r>
          </a:p>
          <a:p>
            <a:r>
              <a:rPr lang="en-IN" sz="1200" dirty="0">
                <a:solidFill>
                  <a:srgbClr val="5FCBEF"/>
                </a:solidFill>
              </a:rPr>
              <a:t>till date</a:t>
            </a:r>
          </a:p>
        </p:txBody>
      </p:sp>
      <p:cxnSp>
        <p:nvCxnSpPr>
          <p:cNvPr id="12" name="Straight Arrow Connector 11"/>
          <p:cNvCxnSpPr/>
          <p:nvPr/>
        </p:nvCxnSpPr>
        <p:spPr>
          <a:xfrm flipV="1">
            <a:off x="8103133" y="1653703"/>
            <a:ext cx="408571" cy="4107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932573" y="2074169"/>
            <a:ext cx="1793248" cy="646331"/>
          </a:xfrm>
          <a:prstGeom prst="rect">
            <a:avLst/>
          </a:prstGeom>
          <a:noFill/>
          <a:ln>
            <a:solidFill>
              <a:srgbClr val="5FCBEF"/>
            </a:solidFill>
          </a:ln>
        </p:spPr>
        <p:txBody>
          <a:bodyPr wrap="none" rtlCol="0">
            <a:spAutoFit/>
          </a:bodyPr>
          <a:lstStyle/>
          <a:p>
            <a:r>
              <a:rPr lang="en-IN" sz="1200" dirty="0">
                <a:solidFill>
                  <a:srgbClr val="5FCBEF"/>
                </a:solidFill>
              </a:rPr>
              <a:t>This option acts as</a:t>
            </a:r>
          </a:p>
          <a:p>
            <a:r>
              <a:rPr lang="en-IN" sz="1200" dirty="0">
                <a:solidFill>
                  <a:srgbClr val="5FCBEF"/>
                </a:solidFill>
              </a:rPr>
              <a:t>a hyperlink for</a:t>
            </a:r>
          </a:p>
          <a:p>
            <a:r>
              <a:rPr lang="en-IN" sz="1200" dirty="0">
                <a:solidFill>
                  <a:srgbClr val="5FCBEF"/>
                </a:solidFill>
              </a:rPr>
              <a:t>Admin Panel Dashboard</a:t>
            </a:r>
          </a:p>
        </p:txBody>
      </p:sp>
      <p:cxnSp>
        <p:nvCxnSpPr>
          <p:cNvPr id="14" name="Straight Arrow Connector 13"/>
          <p:cNvCxnSpPr/>
          <p:nvPr/>
        </p:nvCxnSpPr>
        <p:spPr>
          <a:xfrm flipH="1" flipV="1">
            <a:off x="9596312" y="1610485"/>
            <a:ext cx="456530" cy="4399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9747599" y="2066616"/>
            <a:ext cx="1142586" cy="461665"/>
          </a:xfrm>
          <a:prstGeom prst="rect">
            <a:avLst/>
          </a:prstGeom>
          <a:noFill/>
          <a:ln>
            <a:solidFill>
              <a:srgbClr val="5FCBEF"/>
            </a:solidFill>
          </a:ln>
        </p:spPr>
        <p:txBody>
          <a:bodyPr wrap="square" rtlCol="0">
            <a:spAutoFit/>
          </a:bodyPr>
          <a:lstStyle/>
          <a:p>
            <a:r>
              <a:rPr lang="en-IN" sz="1200" dirty="0">
                <a:solidFill>
                  <a:srgbClr val="5FCBEF"/>
                </a:solidFill>
              </a:rPr>
              <a:t>Logs out from</a:t>
            </a:r>
          </a:p>
          <a:p>
            <a:r>
              <a:rPr lang="en-IN" sz="1200" dirty="0">
                <a:solidFill>
                  <a:srgbClr val="5FCBEF"/>
                </a:solidFill>
              </a:rPr>
              <a:t>Admin Panel</a:t>
            </a:r>
          </a:p>
        </p:txBody>
      </p:sp>
    </p:spTree>
    <p:extLst>
      <p:ext uri="{BB962C8B-B14F-4D97-AF65-F5344CB8AC3E}">
        <p14:creationId xmlns:p14="http://schemas.microsoft.com/office/powerpoint/2010/main" val="6553105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8"/>
                                        </p:tgtEl>
                                        <p:attrNameLst>
                                          <p:attrName>style.visibility</p:attrName>
                                        </p:attrNameLst>
                                      </p:cBhvr>
                                      <p:to>
                                        <p:strVal val="visible"/>
                                      </p:to>
                                    </p:set>
                                    <p:anim by="(-#ppt_w*2)" calcmode="lin" valueType="num">
                                      <p:cBhvr rctx="PPT">
                                        <p:cTn id="11" dur="250" autoRev="1" fill="hold">
                                          <p:stCondLst>
                                            <p:cond delay="0"/>
                                          </p:stCondLst>
                                        </p:cTn>
                                        <p:tgtEl>
                                          <p:spTgt spid="8"/>
                                        </p:tgtEl>
                                        <p:attrNameLst>
                                          <p:attrName>ppt_w</p:attrName>
                                        </p:attrNameLst>
                                      </p:cBhvr>
                                    </p:anim>
                                    <p:anim by="(#ppt_w*0.50)" calcmode="lin" valueType="num">
                                      <p:cBhvr>
                                        <p:cTn id="12" dur="250" decel="50000" autoRev="1" fill="hold">
                                          <p:stCondLst>
                                            <p:cond delay="0"/>
                                          </p:stCondLst>
                                        </p:cTn>
                                        <p:tgtEl>
                                          <p:spTgt spid="8"/>
                                        </p:tgtEl>
                                        <p:attrNameLst>
                                          <p:attrName>ppt_x</p:attrName>
                                        </p:attrNameLst>
                                      </p:cBhvr>
                                    </p:anim>
                                    <p:anim from="(-#ppt_h/2)" to="(#ppt_y)" calcmode="lin" valueType="num">
                                      <p:cBhvr>
                                        <p:cTn id="13" dur="500" fill="hold">
                                          <p:stCondLst>
                                            <p:cond delay="0"/>
                                          </p:stCondLst>
                                        </p:cTn>
                                        <p:tgtEl>
                                          <p:spTgt spid="8"/>
                                        </p:tgtEl>
                                        <p:attrNameLst>
                                          <p:attrName>ppt_y</p:attrName>
                                        </p:attrNameLst>
                                      </p:cBhvr>
                                    </p:anim>
                                    <p:animRot by="21600000">
                                      <p:cBhvr>
                                        <p:cTn id="14" dur="500" fill="hold">
                                          <p:stCondLst>
                                            <p:cond delay="0"/>
                                          </p:stCondLst>
                                        </p:cTn>
                                        <p:tgtEl>
                                          <p:spTgt spid="8"/>
                                        </p:tgtEl>
                                        <p:attrNameLst>
                                          <p:attrName>r</p:attrName>
                                        </p:attrNameLst>
                                      </p:cBhvr>
                                    </p:animRot>
                                  </p:childTnLst>
                                </p:cTn>
                              </p:par>
                            </p:childTnLst>
                          </p:cTn>
                        </p:par>
                        <p:par>
                          <p:cTn id="15" fill="hold">
                            <p:stCondLst>
                              <p:cond delay="3400"/>
                            </p:stCondLst>
                            <p:childTnLst>
                              <p:par>
                                <p:cTn id="16" presetID="22" presetClass="entr" presetSubtype="8"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500"/>
                                        <p:tgtEl>
                                          <p:spTgt spid="9"/>
                                        </p:tgtEl>
                                      </p:cBhvr>
                                    </p:animEffect>
                                  </p:childTnLst>
                                </p:cTn>
                              </p:par>
                            </p:childTnLst>
                          </p:cTn>
                        </p:par>
                        <p:par>
                          <p:cTn id="19" fill="hold">
                            <p:stCondLst>
                              <p:cond delay="3900"/>
                            </p:stCondLst>
                            <p:childTnLst>
                              <p:par>
                                <p:cTn id="20" presetID="56" presetClass="entr" presetSubtype="0" fill="hold" grpId="0" nodeType="afterEffect">
                                  <p:stCondLst>
                                    <p:cond delay="0"/>
                                  </p:stCondLst>
                                  <p:iterate type="lt">
                                    <p:tmPct val="10000"/>
                                  </p:iterate>
                                  <p:childTnLst>
                                    <p:set>
                                      <p:cBhvr>
                                        <p:cTn id="21" dur="1" fill="hold">
                                          <p:stCondLst>
                                            <p:cond delay="0"/>
                                          </p:stCondLst>
                                        </p:cTn>
                                        <p:tgtEl>
                                          <p:spTgt spid="10"/>
                                        </p:tgtEl>
                                        <p:attrNameLst>
                                          <p:attrName>style.visibility</p:attrName>
                                        </p:attrNameLst>
                                      </p:cBhvr>
                                      <p:to>
                                        <p:strVal val="visible"/>
                                      </p:to>
                                    </p:set>
                                    <p:anim by="(-#ppt_w*2)" calcmode="lin" valueType="num">
                                      <p:cBhvr rctx="PPT">
                                        <p:cTn id="22" dur="250" autoRev="1" fill="hold">
                                          <p:stCondLst>
                                            <p:cond delay="0"/>
                                          </p:stCondLst>
                                        </p:cTn>
                                        <p:tgtEl>
                                          <p:spTgt spid="10"/>
                                        </p:tgtEl>
                                        <p:attrNameLst>
                                          <p:attrName>ppt_w</p:attrName>
                                        </p:attrNameLst>
                                      </p:cBhvr>
                                    </p:anim>
                                    <p:anim by="(#ppt_w*0.50)" calcmode="lin" valueType="num">
                                      <p:cBhvr>
                                        <p:cTn id="23" dur="250" decel="50000" autoRev="1" fill="hold">
                                          <p:stCondLst>
                                            <p:cond delay="0"/>
                                          </p:stCondLst>
                                        </p:cTn>
                                        <p:tgtEl>
                                          <p:spTgt spid="10"/>
                                        </p:tgtEl>
                                        <p:attrNameLst>
                                          <p:attrName>ppt_x</p:attrName>
                                        </p:attrNameLst>
                                      </p:cBhvr>
                                    </p:anim>
                                    <p:anim from="(-#ppt_h/2)" to="(#ppt_y)" calcmode="lin" valueType="num">
                                      <p:cBhvr>
                                        <p:cTn id="24" dur="500" fill="hold">
                                          <p:stCondLst>
                                            <p:cond delay="0"/>
                                          </p:stCondLst>
                                        </p:cTn>
                                        <p:tgtEl>
                                          <p:spTgt spid="10"/>
                                        </p:tgtEl>
                                        <p:attrNameLst>
                                          <p:attrName>ppt_y</p:attrName>
                                        </p:attrNameLst>
                                      </p:cBhvr>
                                    </p:anim>
                                    <p:animRot by="21600000">
                                      <p:cBhvr>
                                        <p:cTn id="25" dur="500" fill="hold">
                                          <p:stCondLst>
                                            <p:cond delay="0"/>
                                          </p:stCondLst>
                                        </p:cTn>
                                        <p:tgtEl>
                                          <p:spTgt spid="10"/>
                                        </p:tgtEl>
                                        <p:attrNameLst>
                                          <p:attrName>r</p:attrName>
                                        </p:attrNameLst>
                                      </p:cBhvr>
                                    </p:animRot>
                                  </p:childTnLst>
                                </p:cTn>
                              </p:par>
                            </p:childTnLst>
                          </p:cTn>
                        </p:par>
                        <p:par>
                          <p:cTn id="26" fill="hold">
                            <p:stCondLst>
                              <p:cond delay="6750"/>
                            </p:stCondLst>
                            <p:childTnLst>
                              <p:par>
                                <p:cTn id="27" presetID="22" presetClass="entr" presetSubtype="1" fill="hold"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up)">
                                      <p:cBhvr>
                                        <p:cTn id="29" dur="500"/>
                                        <p:tgtEl>
                                          <p:spTgt spid="12"/>
                                        </p:tgtEl>
                                      </p:cBhvr>
                                    </p:animEffect>
                                  </p:childTnLst>
                                </p:cTn>
                              </p:par>
                            </p:childTnLst>
                          </p:cTn>
                        </p:par>
                        <p:par>
                          <p:cTn id="30" fill="hold">
                            <p:stCondLst>
                              <p:cond delay="7250"/>
                            </p:stCondLst>
                            <p:childTnLst>
                              <p:par>
                                <p:cTn id="31" presetID="56" presetClass="entr" presetSubtype="0" fill="hold" grpId="0" nodeType="afterEffect">
                                  <p:stCondLst>
                                    <p:cond delay="0"/>
                                  </p:stCondLst>
                                  <p:iterate type="lt">
                                    <p:tmPct val="10000"/>
                                  </p:iterate>
                                  <p:childTnLst>
                                    <p:set>
                                      <p:cBhvr>
                                        <p:cTn id="32" dur="1" fill="hold">
                                          <p:stCondLst>
                                            <p:cond delay="0"/>
                                          </p:stCondLst>
                                        </p:cTn>
                                        <p:tgtEl>
                                          <p:spTgt spid="13"/>
                                        </p:tgtEl>
                                        <p:attrNameLst>
                                          <p:attrName>style.visibility</p:attrName>
                                        </p:attrNameLst>
                                      </p:cBhvr>
                                      <p:to>
                                        <p:strVal val="visible"/>
                                      </p:to>
                                    </p:set>
                                    <p:anim by="(-#ppt_w*2)" calcmode="lin" valueType="num">
                                      <p:cBhvr rctx="PPT">
                                        <p:cTn id="33" dur="250" autoRev="1" fill="hold">
                                          <p:stCondLst>
                                            <p:cond delay="0"/>
                                          </p:stCondLst>
                                        </p:cTn>
                                        <p:tgtEl>
                                          <p:spTgt spid="13"/>
                                        </p:tgtEl>
                                        <p:attrNameLst>
                                          <p:attrName>ppt_w</p:attrName>
                                        </p:attrNameLst>
                                      </p:cBhvr>
                                    </p:anim>
                                    <p:anim by="(#ppt_w*0.50)" calcmode="lin" valueType="num">
                                      <p:cBhvr>
                                        <p:cTn id="34" dur="250" decel="50000" autoRev="1" fill="hold">
                                          <p:stCondLst>
                                            <p:cond delay="0"/>
                                          </p:stCondLst>
                                        </p:cTn>
                                        <p:tgtEl>
                                          <p:spTgt spid="13"/>
                                        </p:tgtEl>
                                        <p:attrNameLst>
                                          <p:attrName>ppt_x</p:attrName>
                                        </p:attrNameLst>
                                      </p:cBhvr>
                                    </p:anim>
                                    <p:anim from="(-#ppt_h/2)" to="(#ppt_y)" calcmode="lin" valueType="num">
                                      <p:cBhvr>
                                        <p:cTn id="35" dur="500" fill="hold">
                                          <p:stCondLst>
                                            <p:cond delay="0"/>
                                          </p:stCondLst>
                                        </p:cTn>
                                        <p:tgtEl>
                                          <p:spTgt spid="13"/>
                                        </p:tgtEl>
                                        <p:attrNameLst>
                                          <p:attrName>ppt_y</p:attrName>
                                        </p:attrNameLst>
                                      </p:cBhvr>
                                    </p:anim>
                                    <p:animRot by="21600000">
                                      <p:cBhvr>
                                        <p:cTn id="36" dur="500" fill="hold">
                                          <p:stCondLst>
                                            <p:cond delay="0"/>
                                          </p:stCondLst>
                                        </p:cTn>
                                        <p:tgtEl>
                                          <p:spTgt spid="13"/>
                                        </p:tgtEl>
                                        <p:attrNameLst>
                                          <p:attrName>r</p:attrName>
                                        </p:attrNameLst>
                                      </p:cBhvr>
                                    </p:animRot>
                                  </p:childTnLst>
                                </p:cTn>
                              </p:par>
                            </p:childTnLst>
                          </p:cTn>
                        </p:par>
                        <p:par>
                          <p:cTn id="37" fill="hold">
                            <p:stCondLst>
                              <p:cond delay="10100"/>
                            </p:stCondLst>
                            <p:childTnLst>
                              <p:par>
                                <p:cTn id="38" presetID="22" presetClass="entr" presetSubtype="8" fill="hold"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left)">
                                      <p:cBhvr>
                                        <p:cTn id="40" dur="500"/>
                                        <p:tgtEl>
                                          <p:spTgt spid="14"/>
                                        </p:tgtEl>
                                      </p:cBhvr>
                                    </p:animEffect>
                                  </p:childTnLst>
                                </p:cTn>
                              </p:par>
                            </p:childTnLst>
                          </p:cTn>
                        </p:par>
                        <p:par>
                          <p:cTn id="41" fill="hold">
                            <p:stCondLst>
                              <p:cond delay="10600"/>
                            </p:stCondLst>
                            <p:childTnLst>
                              <p:par>
                                <p:cTn id="42" presetID="56" presetClass="entr" presetSubtype="0" fill="hold" grpId="0" nodeType="afterEffect">
                                  <p:stCondLst>
                                    <p:cond delay="0"/>
                                  </p:stCondLst>
                                  <p:iterate type="lt">
                                    <p:tmPct val="10000"/>
                                  </p:iterate>
                                  <p:childTnLst>
                                    <p:set>
                                      <p:cBhvr>
                                        <p:cTn id="43" dur="1" fill="hold">
                                          <p:stCondLst>
                                            <p:cond delay="0"/>
                                          </p:stCondLst>
                                        </p:cTn>
                                        <p:tgtEl>
                                          <p:spTgt spid="15"/>
                                        </p:tgtEl>
                                        <p:attrNameLst>
                                          <p:attrName>style.visibility</p:attrName>
                                        </p:attrNameLst>
                                      </p:cBhvr>
                                      <p:to>
                                        <p:strVal val="visible"/>
                                      </p:to>
                                    </p:set>
                                    <p:anim by="(-#ppt_w*2)" calcmode="lin" valueType="num">
                                      <p:cBhvr rctx="PPT">
                                        <p:cTn id="44" dur="250" autoRev="1" fill="hold">
                                          <p:stCondLst>
                                            <p:cond delay="0"/>
                                          </p:stCondLst>
                                        </p:cTn>
                                        <p:tgtEl>
                                          <p:spTgt spid="15"/>
                                        </p:tgtEl>
                                        <p:attrNameLst>
                                          <p:attrName>ppt_w</p:attrName>
                                        </p:attrNameLst>
                                      </p:cBhvr>
                                    </p:anim>
                                    <p:anim by="(#ppt_w*0.50)" calcmode="lin" valueType="num">
                                      <p:cBhvr>
                                        <p:cTn id="45" dur="250" decel="50000" autoRev="1" fill="hold">
                                          <p:stCondLst>
                                            <p:cond delay="0"/>
                                          </p:stCondLst>
                                        </p:cTn>
                                        <p:tgtEl>
                                          <p:spTgt spid="15"/>
                                        </p:tgtEl>
                                        <p:attrNameLst>
                                          <p:attrName>ppt_x</p:attrName>
                                        </p:attrNameLst>
                                      </p:cBhvr>
                                    </p:anim>
                                    <p:anim from="(-#ppt_h/2)" to="(#ppt_y)" calcmode="lin" valueType="num">
                                      <p:cBhvr>
                                        <p:cTn id="46" dur="500" fill="hold">
                                          <p:stCondLst>
                                            <p:cond delay="0"/>
                                          </p:stCondLst>
                                        </p:cTn>
                                        <p:tgtEl>
                                          <p:spTgt spid="15"/>
                                        </p:tgtEl>
                                        <p:attrNameLst>
                                          <p:attrName>ppt_y</p:attrName>
                                        </p:attrNameLst>
                                      </p:cBhvr>
                                    </p:anim>
                                    <p:animRot by="21600000">
                                      <p:cBhvr>
                                        <p:cTn id="47" dur="500" fill="hold">
                                          <p:stCondLst>
                                            <p:cond delay="0"/>
                                          </p:stCondLst>
                                        </p:cTn>
                                        <p:tgtEl>
                                          <p:spTgt spid="1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3" grpId="0" animBg="1"/>
      <p:bldP spid="1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3" y="2160589"/>
            <a:ext cx="9585347" cy="3880773"/>
          </a:xfrm>
        </p:spPr>
        <p:txBody>
          <a:bodyPr>
            <a:normAutofit/>
          </a:bodyPr>
          <a:lstStyle/>
          <a:p>
            <a:r>
              <a:rPr lang="en-IN" sz="4000" dirty="0">
                <a:ln>
                  <a:solidFill>
                    <a:srgbClr val="3076A4"/>
                  </a:solidFill>
                </a:ln>
                <a:solidFill>
                  <a:schemeClr val="bg1"/>
                </a:solidFill>
              </a:rPr>
              <a:t> Upon choosing any of the options,</a:t>
            </a:r>
          </a:p>
          <a:p>
            <a:pPr marL="0" indent="0">
              <a:buNone/>
            </a:pPr>
            <a:r>
              <a:rPr lang="en-IN" sz="4000" dirty="0">
                <a:ln>
                  <a:solidFill>
                    <a:srgbClr val="3076A4"/>
                  </a:solidFill>
                </a:ln>
                <a:solidFill>
                  <a:schemeClr val="bg1"/>
                </a:solidFill>
              </a:rPr>
              <a:t>	the Patient Records will be displayed</a:t>
            </a:r>
          </a:p>
          <a:p>
            <a:pPr marL="0" indent="0">
              <a:buNone/>
            </a:pPr>
            <a:r>
              <a:rPr lang="en-IN" sz="4000" dirty="0">
                <a:ln>
                  <a:solidFill>
                    <a:srgbClr val="3076A4"/>
                  </a:solidFill>
                </a:ln>
                <a:solidFill>
                  <a:schemeClr val="bg1"/>
                </a:solidFill>
              </a:rPr>
              <a:t>	as per the option chosen.</a:t>
            </a:r>
          </a:p>
        </p:txBody>
      </p:sp>
    </p:spTree>
    <p:extLst>
      <p:ext uri="{BB962C8B-B14F-4D97-AF65-F5344CB8AC3E}">
        <p14:creationId xmlns:p14="http://schemas.microsoft.com/office/powerpoint/2010/main" val="3912509696"/>
      </p:ext>
    </p:extLst>
  </p:cSld>
  <p:clrMapOvr>
    <a:masterClrMapping/>
  </p:clrMapOvr>
  <mc:AlternateContent xmlns:mc="http://schemas.openxmlformats.org/markup-compatibility/2006" xmlns:p14="http://schemas.microsoft.com/office/powerpoint/2010/main">
    <mc:Choice Requires="p14">
      <p:transition spd="slow" p14:dur="30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wipe(left)">
                                      <p:cBhvr>
                                        <p:cTn id="11" dur="500"/>
                                        <p:tgtEl>
                                          <p:spTgt spid="3">
                                            <p:txEl>
                                              <p:pRg st="1" end="1"/>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496766" y="637987"/>
            <a:ext cx="11277600" cy="6220013"/>
          </a:xfrm>
        </p:spPr>
      </p:pic>
      <p:sp>
        <p:nvSpPr>
          <p:cNvPr id="2" name="Title 1"/>
          <p:cNvSpPr>
            <a:spLocks noGrp="1"/>
          </p:cNvSpPr>
          <p:nvPr>
            <p:ph type="title"/>
          </p:nvPr>
        </p:nvSpPr>
        <p:spPr>
          <a:xfrm>
            <a:off x="496766" y="92864"/>
            <a:ext cx="11462238" cy="545123"/>
          </a:xfrm>
        </p:spPr>
        <p:txBody>
          <a:bodyPr vert="horz" lIns="91440" tIns="45720" rIns="91440" bIns="45720" rtlCol="0" anchor="t">
            <a:normAutofit/>
          </a:bodyPr>
          <a:lstStyle/>
          <a:p>
            <a:r>
              <a:rPr lang="en-IN" sz="2400" dirty="0">
                <a:ln>
                  <a:solidFill>
                    <a:srgbClr val="3076A4"/>
                  </a:solidFill>
                </a:ln>
                <a:solidFill>
                  <a:srgbClr val="7BD2F0"/>
                </a:solidFill>
              </a:rPr>
              <a:t>A sample of how the Patient Records will be shown to the Doctor</a:t>
            </a:r>
          </a:p>
        </p:txBody>
      </p:sp>
    </p:spTree>
    <p:extLst>
      <p:ext uri="{BB962C8B-B14F-4D97-AF65-F5344CB8AC3E}">
        <p14:creationId xmlns:p14="http://schemas.microsoft.com/office/powerpoint/2010/main" val="348090572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770183"/>
            <a:ext cx="9662747" cy="3276601"/>
          </a:xfrm>
        </p:spPr>
        <p:txBody>
          <a:bodyPr>
            <a:noAutofit/>
          </a:bodyPr>
          <a:lstStyle/>
          <a:p>
            <a:r>
              <a:rPr lang="en-IN" sz="6000" dirty="0"/>
              <a:t>Thanks for your support!</a:t>
            </a:r>
            <a:br>
              <a:rPr lang="en-IN" sz="6000" dirty="0"/>
            </a:br>
            <a:br>
              <a:rPr lang="en-IN" sz="6000" dirty="0"/>
            </a:br>
            <a:r>
              <a:rPr lang="en-IN" sz="6000" dirty="0"/>
              <a:t>We hope that you liked it.</a:t>
            </a:r>
          </a:p>
        </p:txBody>
      </p:sp>
    </p:spTree>
    <p:extLst>
      <p:ext uri="{BB962C8B-B14F-4D97-AF65-F5344CB8AC3E}">
        <p14:creationId xmlns:p14="http://schemas.microsoft.com/office/powerpoint/2010/main" val="746009442"/>
      </p:ext>
    </p:extLst>
  </p:cSld>
  <p:clrMapOvr>
    <a:masterClrMapping/>
  </p:clrMapOvr>
  <mc:AlternateContent xmlns:mc="http://schemas.openxmlformats.org/markup-compatibility/2006" xmlns:p14="http://schemas.microsoft.com/office/powerpoint/2010/main">
    <mc:Choice Requires="p14">
      <p:transition spd="slow" p14:dur="30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37038"/>
            <a:ext cx="8596668" cy="1320800"/>
          </a:xfrm>
        </p:spPr>
        <p:txBody>
          <a:bodyPr/>
          <a:lstStyle/>
          <a:p>
            <a:r>
              <a:rPr lang="en-IN" sz="4400" dirty="0"/>
              <a:t>Acknowledgement</a:t>
            </a:r>
          </a:p>
        </p:txBody>
      </p:sp>
      <p:sp>
        <p:nvSpPr>
          <p:cNvPr id="3" name="Content Placeholder 2"/>
          <p:cNvSpPr>
            <a:spLocks noGrp="1"/>
          </p:cNvSpPr>
          <p:nvPr>
            <p:ph idx="1"/>
          </p:nvPr>
        </p:nvSpPr>
        <p:spPr>
          <a:xfrm>
            <a:off x="677334" y="1501166"/>
            <a:ext cx="9732758" cy="4627072"/>
          </a:xfrm>
        </p:spPr>
        <p:txBody>
          <a:bodyPr>
            <a:normAutofit/>
          </a:bodyPr>
          <a:lstStyle/>
          <a:p>
            <a:r>
              <a:rPr lang="en-IN" sz="2400" dirty="0"/>
              <a:t>We have taken efforts in this project. However, it would not have been possible without the kind support and help of many individuals and organizations. We would like to extend our sincere thanks to all of them.</a:t>
            </a:r>
          </a:p>
          <a:p>
            <a:endParaRPr lang="en-IN" sz="2400" dirty="0"/>
          </a:p>
          <a:p>
            <a:r>
              <a:rPr lang="en-IN" sz="2400" dirty="0"/>
              <a:t>We are highly indebted to Mr. Naveen </a:t>
            </a:r>
            <a:r>
              <a:rPr lang="en-IN" sz="2400" dirty="0" err="1"/>
              <a:t>Kalra</a:t>
            </a:r>
            <a:r>
              <a:rPr lang="en-IN" sz="2400" dirty="0"/>
              <a:t> for his guidance and constant supervision, as well as for providing necessary information regarding the project and also for his support in completing the project.</a:t>
            </a:r>
          </a:p>
        </p:txBody>
      </p:sp>
    </p:spTree>
    <p:extLst>
      <p:ext uri="{BB962C8B-B14F-4D97-AF65-F5344CB8AC3E}">
        <p14:creationId xmlns:p14="http://schemas.microsoft.com/office/powerpoint/2010/main" val="36599816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718419"/>
            <a:ext cx="8596668" cy="874643"/>
          </a:xfrm>
        </p:spPr>
        <p:txBody>
          <a:bodyPr>
            <a:normAutofit/>
          </a:bodyPr>
          <a:lstStyle/>
          <a:p>
            <a:r>
              <a:rPr lang="en-IN" u="sng" dirty="0"/>
              <a:t>Why do we need a Clinic Website?</a:t>
            </a:r>
            <a:endParaRPr lang="en-IN" dirty="0">
              <a:solidFill>
                <a:schemeClr val="tx2"/>
              </a:solidFill>
            </a:endParaRPr>
          </a:p>
        </p:txBody>
      </p:sp>
      <p:sp>
        <p:nvSpPr>
          <p:cNvPr id="3" name="Content Placeholder 2"/>
          <p:cNvSpPr>
            <a:spLocks noGrp="1"/>
          </p:cNvSpPr>
          <p:nvPr>
            <p:ph idx="1"/>
          </p:nvPr>
        </p:nvSpPr>
        <p:spPr>
          <a:xfrm>
            <a:off x="677334" y="1593062"/>
            <a:ext cx="9088472" cy="5166720"/>
          </a:xfrm>
        </p:spPr>
        <p:txBody>
          <a:bodyPr>
            <a:normAutofit/>
          </a:bodyPr>
          <a:lstStyle/>
          <a:p>
            <a:r>
              <a:rPr lang="en-US" sz="2200" dirty="0"/>
              <a:t>Nowadays, people are seeking a convenient way of being reserved on their appointments. So do in clinic reservation process. In this situation, therefore, Online Clinic Reservation System is a good project to ease on difficult and too time consuming manual appointment reservation processes. </a:t>
            </a:r>
          </a:p>
          <a:p>
            <a:endParaRPr lang="en-US" sz="2200" dirty="0"/>
          </a:p>
          <a:p>
            <a:r>
              <a:rPr lang="en-US" sz="2200" dirty="0"/>
              <a:t>An Online Clinic website offers Health Professionals a more efficient and convenient way for patients to reserve appointments in the clinic. It’s the future in appointment scheduling in clinic. Patients can book an appointment that is convenient for them, which clinic’s staff is able to control and maintain patients’ information through a computerized process.</a:t>
            </a:r>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endParaRPr lang="en-IN" sz="2400" dirty="0"/>
          </a:p>
          <a:p>
            <a:pPr marL="0" indent="0">
              <a:buNone/>
            </a:pPr>
            <a:endParaRPr lang="en-IN" sz="2400" dirty="0"/>
          </a:p>
        </p:txBody>
      </p:sp>
    </p:spTree>
    <p:extLst>
      <p:ext uri="{BB962C8B-B14F-4D97-AF65-F5344CB8AC3E}">
        <p14:creationId xmlns:p14="http://schemas.microsoft.com/office/powerpoint/2010/main" val="349741866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2" presetClass="entr" presetSubtype="0" fill="hold" grpId="0" nodeType="after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1000"/>
                                        <p:tgtEl>
                                          <p:spTgt spid="3">
                                            <p:txEl>
                                              <p:pRg st="2" end="2"/>
                                            </p:txEl>
                                          </p:spTgt>
                                        </p:tgtEl>
                                      </p:cBhvr>
                                    </p:animEffect>
                                    <p:anim calcmode="lin" valueType="num">
                                      <p:cBhvr>
                                        <p:cTn id="1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1026024"/>
            <a:ext cx="8596668" cy="776399"/>
          </a:xfrm>
        </p:spPr>
        <p:txBody>
          <a:bodyPr/>
          <a:lstStyle/>
          <a:p>
            <a:r>
              <a:rPr lang="en-IN" u="sng" dirty="0"/>
              <a:t>How is it helpful ?</a:t>
            </a:r>
          </a:p>
        </p:txBody>
      </p:sp>
      <p:sp>
        <p:nvSpPr>
          <p:cNvPr id="3" name="Content Placeholder 2"/>
          <p:cNvSpPr>
            <a:spLocks noGrp="1"/>
          </p:cNvSpPr>
          <p:nvPr>
            <p:ph idx="1"/>
          </p:nvPr>
        </p:nvSpPr>
        <p:spPr/>
        <p:txBody>
          <a:bodyPr/>
          <a:lstStyle/>
          <a:p>
            <a:r>
              <a:rPr lang="en-US" sz="2400" dirty="0"/>
              <a:t>Online Clinic website is a centralized web portal for health appointments where patients find and book an appointment with their health practitioner online. The system is synchronized with reservation system and saves the front office staff countless interruptions during their already busy day and helps provide a more customer friendly experience to patients. </a:t>
            </a:r>
          </a:p>
          <a:p>
            <a:endParaRPr lang="en-IN" dirty="0"/>
          </a:p>
        </p:txBody>
      </p:sp>
    </p:spTree>
    <p:extLst>
      <p:ext uri="{BB962C8B-B14F-4D97-AF65-F5344CB8AC3E}">
        <p14:creationId xmlns:p14="http://schemas.microsoft.com/office/powerpoint/2010/main" val="38021495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1241" y="902889"/>
            <a:ext cx="7525762" cy="846398"/>
          </a:xfrm>
        </p:spPr>
        <p:txBody>
          <a:bodyPr/>
          <a:lstStyle/>
          <a:p>
            <a:r>
              <a:rPr lang="en-US" b="1" dirty="0"/>
              <a:t>				Specific Objectives</a:t>
            </a:r>
            <a:endParaRPr lang="en-IN" dirty="0"/>
          </a:p>
        </p:txBody>
      </p:sp>
      <p:sp>
        <p:nvSpPr>
          <p:cNvPr id="3" name="Content Placeholder 2"/>
          <p:cNvSpPr>
            <a:spLocks noGrp="1"/>
          </p:cNvSpPr>
          <p:nvPr>
            <p:ph idx="1"/>
          </p:nvPr>
        </p:nvSpPr>
        <p:spPr>
          <a:xfrm>
            <a:off x="870765" y="1749287"/>
            <a:ext cx="8596668" cy="4320209"/>
          </a:xfrm>
        </p:spPr>
        <p:txBody>
          <a:bodyPr/>
          <a:lstStyle/>
          <a:p>
            <a:pPr lvl="0">
              <a:buFont typeface="Wingdings" pitchFamily="2" charset="2"/>
              <a:buChar char="v"/>
            </a:pPr>
            <a:r>
              <a:rPr lang="en-US" sz="2400" dirty="0"/>
              <a:t> To provide a convenient way of appointment</a:t>
            </a:r>
          </a:p>
          <a:p>
            <a:pPr marL="0" lvl="0" indent="0">
              <a:buNone/>
            </a:pPr>
            <a:r>
              <a:rPr lang="en-US" sz="2400" dirty="0"/>
              <a:t>     reservation for patients.</a:t>
            </a:r>
          </a:p>
          <a:p>
            <a:pPr lvl="0">
              <a:buFont typeface="Wingdings" pitchFamily="2" charset="2"/>
              <a:buChar char="v"/>
            </a:pPr>
            <a:r>
              <a:rPr lang="en-US" sz="2400" dirty="0"/>
              <a:t> To computerized the patients’ information review</a:t>
            </a:r>
          </a:p>
          <a:p>
            <a:pPr marL="0" lvl="0" indent="0">
              <a:buNone/>
            </a:pPr>
            <a:r>
              <a:rPr lang="en-US" sz="2400" dirty="0"/>
              <a:t>     and maintenance.</a:t>
            </a:r>
          </a:p>
          <a:p>
            <a:pPr>
              <a:buFont typeface="Wingdings" pitchFamily="2" charset="2"/>
              <a:buChar char="v"/>
            </a:pPr>
            <a:r>
              <a:rPr lang="en-US" sz="2400" dirty="0"/>
              <a:t> To give clinic staffs an easy way in doing</a:t>
            </a:r>
          </a:p>
          <a:p>
            <a:pPr marL="0" indent="0">
              <a:buNone/>
            </a:pPr>
            <a:r>
              <a:rPr lang="en-US" sz="2400" dirty="0"/>
              <a:t>     information maintenance and updates.</a:t>
            </a:r>
          </a:p>
          <a:p>
            <a:endParaRPr lang="en-IN" dirty="0"/>
          </a:p>
        </p:txBody>
      </p:sp>
    </p:spTree>
    <p:extLst>
      <p:ext uri="{BB962C8B-B14F-4D97-AF65-F5344CB8AC3E}">
        <p14:creationId xmlns:p14="http://schemas.microsoft.com/office/powerpoint/2010/main" val="182018255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Scope</a:t>
            </a:r>
          </a:p>
        </p:txBody>
      </p:sp>
      <p:sp>
        <p:nvSpPr>
          <p:cNvPr id="3" name="Content Placeholder 2"/>
          <p:cNvSpPr>
            <a:spLocks noGrp="1"/>
          </p:cNvSpPr>
          <p:nvPr>
            <p:ph idx="1"/>
          </p:nvPr>
        </p:nvSpPr>
        <p:spPr>
          <a:xfrm>
            <a:off x="677334" y="1471476"/>
            <a:ext cx="8596668" cy="4399237"/>
          </a:xfrm>
        </p:spPr>
        <p:txBody>
          <a:bodyPr>
            <a:normAutofit fontScale="92500" lnSpcReduction="10000"/>
          </a:bodyPr>
          <a:lstStyle/>
          <a:p>
            <a:r>
              <a:rPr lang="en-US" sz="2000" dirty="0"/>
              <a:t>The Online Clinic Reservation System has the following scope:</a:t>
            </a:r>
          </a:p>
          <a:p>
            <a:endParaRPr lang="en-US" sz="2000" dirty="0"/>
          </a:p>
          <a:p>
            <a:r>
              <a:rPr lang="en-US" sz="2000" dirty="0"/>
              <a:t>The online scheduler which contains all the doctors’ available time of </a:t>
            </a:r>
          </a:p>
          <a:p>
            <a:pPr marL="0" indent="0">
              <a:buNone/>
            </a:pPr>
            <a:r>
              <a:rPr lang="en-US" sz="2000" dirty="0"/>
              <a:t>      appointment.</a:t>
            </a:r>
          </a:p>
          <a:p>
            <a:endParaRPr lang="en-US" sz="2000" dirty="0"/>
          </a:p>
          <a:p>
            <a:r>
              <a:rPr lang="en-US" sz="2000" dirty="0"/>
              <a:t>Information can be easily updated, reviewed, and maintained.</a:t>
            </a:r>
          </a:p>
          <a:p>
            <a:endParaRPr lang="en-US" sz="2000" dirty="0"/>
          </a:p>
          <a:p>
            <a:r>
              <a:rPr lang="en-US" sz="2000" dirty="0"/>
              <a:t> For patients, only information related to their reservation will be displayed through their account website.</a:t>
            </a:r>
          </a:p>
          <a:p>
            <a:endParaRPr lang="en-US" sz="2000" dirty="0"/>
          </a:p>
          <a:p>
            <a:r>
              <a:rPr lang="en-US" sz="2000" dirty="0"/>
              <a:t> For clinic staffs, the information of both doctors and patients can be reviewed on system’s main server.</a:t>
            </a:r>
          </a:p>
        </p:txBody>
      </p:sp>
    </p:spTree>
    <p:extLst>
      <p:ext uri="{BB962C8B-B14F-4D97-AF65-F5344CB8AC3E}">
        <p14:creationId xmlns:p14="http://schemas.microsoft.com/office/powerpoint/2010/main" val="12267511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685" y="1922834"/>
            <a:ext cx="9312973" cy="2554545"/>
          </a:xfrm>
          <a:noFill/>
        </p:spPr>
        <p:txBody>
          <a:bodyPr wrap="square" lIns="91440" tIns="45720" rIns="91440" bIns="45720">
            <a:spAutoFit/>
          </a:bodyPr>
          <a:lstStyle/>
          <a:p>
            <a:pPr algn="ctr"/>
            <a:r>
              <a:rPr lang="en-IN" sz="8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mn-lt"/>
                <a:ea typeface="+mn-ea"/>
                <a:cs typeface="+mn-cs"/>
              </a:rPr>
              <a:t>Now let’s move to the Website itself </a:t>
            </a:r>
          </a:p>
        </p:txBody>
      </p:sp>
      <p:sp>
        <p:nvSpPr>
          <p:cNvPr id="4" name="Isosceles Triangle 3">
            <a:hlinkClick r:id="rId2" action="ppaction://hlinksldjump"/>
          </p:cNvPr>
          <p:cNvSpPr/>
          <p:nvPr/>
        </p:nvSpPr>
        <p:spPr>
          <a:xfrm rot="5400000">
            <a:off x="9494194" y="2703996"/>
            <a:ext cx="1867713" cy="992220"/>
          </a:xfrm>
          <a:prstGeom prst="triangle">
            <a:avLst/>
          </a:prstGeom>
          <a:solidFill>
            <a:srgbClr val="3076A4"/>
          </a:solidFill>
          <a:ln>
            <a:solidFill>
              <a:srgbClr val="5FCB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60549411"/>
      </p:ext>
    </p:extLst>
  </p:cSld>
  <p:clrMapOvr>
    <a:masterClrMapping/>
  </p:clrMapOvr>
  <mc:AlternateContent xmlns:mc="http://schemas.openxmlformats.org/markup-compatibility/2006" xmlns:p14="http://schemas.microsoft.com/office/powerpoint/2010/main">
    <mc:Choice Requires="p14">
      <p:transition spd="slow" p14:dur="3000" advClick="0">
        <p14:vortex dir="r"/>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left)">
                                      <p:cBhvr>
                                        <p:cTn id="14" dur="500"/>
                                        <p:tgtEl>
                                          <p:spTgt spid="4"/>
                                        </p:tgtEl>
                                      </p:cBhvr>
                                    </p:animEffect>
                                  </p:childTnLst>
                                </p:cTn>
                              </p:par>
                              <p:par>
                                <p:cTn id="15" presetID="27" presetClass="emph" presetSubtype="0" repeatCount="indefinite" fill="remove" grpId="1" nodeType="withEffect">
                                  <p:stCondLst>
                                    <p:cond delay="0"/>
                                  </p:stCondLst>
                                  <p:childTnLst>
                                    <p:animClr clrSpc="rgb" dir="cw">
                                      <p:cBhvr override="childStyle">
                                        <p:cTn id="16" dur="250" autoRev="1" fill="remove"/>
                                        <p:tgtEl>
                                          <p:spTgt spid="4"/>
                                        </p:tgtEl>
                                        <p:attrNameLst>
                                          <p:attrName>style.color</p:attrName>
                                        </p:attrNameLst>
                                      </p:cBhvr>
                                      <p:to>
                                        <a:schemeClr val="bg1"/>
                                      </p:to>
                                    </p:animClr>
                                    <p:animClr clrSpc="rgb" dir="cw">
                                      <p:cBhvr>
                                        <p:cTn id="17" dur="250" autoRev="1" fill="remove"/>
                                        <p:tgtEl>
                                          <p:spTgt spid="4"/>
                                        </p:tgtEl>
                                        <p:attrNameLst>
                                          <p:attrName>fillcolor</p:attrName>
                                        </p:attrNameLst>
                                      </p:cBhvr>
                                      <p:to>
                                        <a:schemeClr val="bg1"/>
                                      </p:to>
                                    </p:animClr>
                                    <p:set>
                                      <p:cBhvr>
                                        <p:cTn id="18" dur="250" autoRev="1" fill="remove"/>
                                        <p:tgtEl>
                                          <p:spTgt spid="4"/>
                                        </p:tgtEl>
                                        <p:attrNameLst>
                                          <p:attrName>fill.type</p:attrName>
                                        </p:attrNameLst>
                                      </p:cBhvr>
                                      <p:to>
                                        <p:strVal val="solid"/>
                                      </p:to>
                                    </p:set>
                                    <p:set>
                                      <p:cBhvr>
                                        <p:cTn id="19" dur="250" autoRev="1" fill="remove"/>
                                        <p:tgtEl>
                                          <p:spTgt spid="4"/>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4"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77334" y="759985"/>
            <a:ext cx="10840915" cy="6098015"/>
          </a:xfrm>
          <a:prstGeom prst="rect">
            <a:avLst/>
          </a:prstGeom>
        </p:spPr>
      </p:pic>
      <p:sp>
        <p:nvSpPr>
          <p:cNvPr id="2" name="Title 1"/>
          <p:cNvSpPr>
            <a:spLocks noGrp="1"/>
          </p:cNvSpPr>
          <p:nvPr>
            <p:ph type="title"/>
          </p:nvPr>
        </p:nvSpPr>
        <p:spPr>
          <a:xfrm>
            <a:off x="3649134" y="68323"/>
            <a:ext cx="3481428" cy="691662"/>
          </a:xfrm>
        </p:spPr>
        <p:txBody>
          <a:bodyPr vert="horz" lIns="91440" tIns="45720" rIns="91440" bIns="45720" rtlCol="0" anchor="t">
            <a:normAutofit/>
          </a:bodyPr>
          <a:lstStyle/>
          <a:p>
            <a:r>
              <a:rPr lang="en-IN" dirty="0">
                <a:ln>
                  <a:solidFill>
                    <a:srgbClr val="3076A4"/>
                  </a:solidFill>
                </a:ln>
                <a:solidFill>
                  <a:srgbClr val="7BD2F0"/>
                </a:solidFill>
              </a:rPr>
              <a:t>The Home Page</a:t>
            </a:r>
          </a:p>
        </p:txBody>
      </p:sp>
      <p:cxnSp>
        <p:nvCxnSpPr>
          <p:cNvPr id="6" name="Straight Arrow Connector 5"/>
          <p:cNvCxnSpPr/>
          <p:nvPr/>
        </p:nvCxnSpPr>
        <p:spPr>
          <a:xfrm flipH="1">
            <a:off x="10102363" y="642026"/>
            <a:ext cx="374326" cy="315309"/>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0476689" y="183322"/>
            <a:ext cx="1350050" cy="461665"/>
          </a:xfrm>
          <a:prstGeom prst="rect">
            <a:avLst/>
          </a:prstGeom>
          <a:noFill/>
          <a:ln>
            <a:solidFill>
              <a:schemeClr val="bg1"/>
            </a:solidFill>
          </a:ln>
        </p:spPr>
        <p:txBody>
          <a:bodyPr wrap="none" rtlCol="0">
            <a:spAutoFit/>
          </a:bodyPr>
          <a:lstStyle/>
          <a:p>
            <a:r>
              <a:rPr lang="en-IN" sz="1200" dirty="0">
                <a:solidFill>
                  <a:schemeClr val="bg1"/>
                </a:solidFill>
              </a:rPr>
              <a:t>Doctor can login</a:t>
            </a:r>
          </a:p>
          <a:p>
            <a:r>
              <a:rPr lang="en-IN" sz="1200" dirty="0">
                <a:solidFill>
                  <a:schemeClr val="bg1"/>
                </a:solidFill>
              </a:rPr>
              <a:t>Using this button</a:t>
            </a:r>
          </a:p>
        </p:txBody>
      </p:sp>
      <p:sp>
        <p:nvSpPr>
          <p:cNvPr id="10" name="Rectangle 9"/>
          <p:cNvSpPr/>
          <p:nvPr/>
        </p:nvSpPr>
        <p:spPr>
          <a:xfrm>
            <a:off x="6692629" y="1232774"/>
            <a:ext cx="3501957" cy="49874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p:cNvSpPr txBox="1"/>
          <p:nvPr/>
        </p:nvSpPr>
        <p:spPr>
          <a:xfrm>
            <a:off x="5783406" y="1251315"/>
            <a:ext cx="909223" cy="461665"/>
          </a:xfrm>
          <a:prstGeom prst="rect">
            <a:avLst/>
          </a:prstGeom>
          <a:noFill/>
        </p:spPr>
        <p:txBody>
          <a:bodyPr wrap="none" rtlCol="0">
            <a:spAutoFit/>
          </a:bodyPr>
          <a:lstStyle/>
          <a:p>
            <a:pPr algn="r"/>
            <a:r>
              <a:rPr lang="en-IN" sz="1200" dirty="0"/>
              <a:t>Navigation</a:t>
            </a:r>
          </a:p>
          <a:p>
            <a:pPr algn="r"/>
            <a:r>
              <a:rPr lang="en-IN" sz="1200" dirty="0"/>
              <a:t>Is Easy</a:t>
            </a:r>
          </a:p>
        </p:txBody>
      </p:sp>
    </p:spTree>
    <p:extLst>
      <p:ext uri="{BB962C8B-B14F-4D97-AF65-F5344CB8AC3E}">
        <p14:creationId xmlns:p14="http://schemas.microsoft.com/office/powerpoint/2010/main" val="168567968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37"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1000"/>
                                        <p:tgtEl>
                                          <p:spTgt spid="4"/>
                                        </p:tgtEl>
                                      </p:cBhvr>
                                    </p:animEffect>
                                    <p:anim calcmode="lin" valueType="num">
                                      <p:cBhvr>
                                        <p:cTn id="11" dur="1000" fill="hold"/>
                                        <p:tgtEl>
                                          <p:spTgt spid="4"/>
                                        </p:tgtEl>
                                        <p:attrNameLst>
                                          <p:attrName>ppt_x</p:attrName>
                                        </p:attrNameLst>
                                      </p:cBhvr>
                                      <p:tavLst>
                                        <p:tav tm="0">
                                          <p:val>
                                            <p:strVal val="#ppt_x"/>
                                          </p:val>
                                        </p:tav>
                                        <p:tav tm="100000">
                                          <p:val>
                                            <p:strVal val="#ppt_x"/>
                                          </p:val>
                                        </p:tav>
                                      </p:tavLst>
                                    </p:anim>
                                    <p:anim calcmode="lin" valueType="num">
                                      <p:cBhvr>
                                        <p:cTn id="12" dur="900" decel="100000" fill="hold"/>
                                        <p:tgtEl>
                                          <p:spTgt spid="4"/>
                                        </p:tgtEl>
                                        <p:attrNameLst>
                                          <p:attrName>ppt_y</p:attrName>
                                        </p:attrNameLst>
                                      </p:cBhvr>
                                      <p:tavLst>
                                        <p:tav tm="0">
                                          <p:val>
                                            <p:strVal val="#ppt_y+1"/>
                                          </p:val>
                                        </p:tav>
                                        <p:tav tm="100000">
                                          <p:val>
                                            <p:strVal val="#ppt_y-.03"/>
                                          </p:val>
                                        </p:tav>
                                      </p:tavLst>
                                    </p:anim>
                                    <p:anim calcmode="lin" valueType="num">
                                      <p:cBhvr>
                                        <p:cTn id="13"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par>
                          <p:cTn id="14" fill="hold">
                            <p:stCondLst>
                              <p:cond delay="1000"/>
                            </p:stCondLst>
                            <p:childTnLst>
                              <p:par>
                                <p:cTn id="15" presetID="21" presetClass="entr" presetSubtype="1"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heel(1)">
                                      <p:cBhvr>
                                        <p:cTn id="17" dur="2000"/>
                                        <p:tgtEl>
                                          <p:spTgt spid="10"/>
                                        </p:tgtEl>
                                      </p:cBhvr>
                                    </p:animEffect>
                                  </p:childTnLst>
                                </p:cTn>
                              </p:par>
                            </p:childTnLst>
                          </p:cTn>
                        </p:par>
                        <p:par>
                          <p:cTn id="18" fill="hold">
                            <p:stCondLst>
                              <p:cond delay="3000"/>
                            </p:stCondLst>
                            <p:childTnLst>
                              <p:par>
                                <p:cTn id="19" presetID="10" presetClass="entr" presetSubtype="0"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par>
                          <p:cTn id="22" fill="hold">
                            <p:stCondLst>
                              <p:cond delay="3500"/>
                            </p:stCondLst>
                            <p:childTnLst>
                              <p:par>
                                <p:cTn id="23" presetID="22" presetClass="entr" presetSubtype="4" fill="hold"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down)">
                                      <p:cBhvr>
                                        <p:cTn id="25" dur="500"/>
                                        <p:tgtEl>
                                          <p:spTgt spid="6"/>
                                        </p:tgtEl>
                                      </p:cBhvr>
                                    </p:animEffect>
                                  </p:childTnLst>
                                </p:cTn>
                              </p:par>
                            </p:childTnLst>
                          </p:cTn>
                        </p:par>
                        <p:par>
                          <p:cTn id="26" fill="hold">
                            <p:stCondLst>
                              <p:cond delay="4000"/>
                            </p:stCondLst>
                            <p:childTnLst>
                              <p:par>
                                <p:cTn id="27" presetID="10"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animBg="1"/>
      <p:bldP spid="10" grpId="0" animBg="1"/>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666048" y="807396"/>
            <a:ext cx="10852202" cy="5831760"/>
          </a:xfrm>
        </p:spPr>
      </p:pic>
      <p:sp>
        <p:nvSpPr>
          <p:cNvPr id="2" name="Title 1"/>
          <p:cNvSpPr>
            <a:spLocks noGrp="1"/>
          </p:cNvSpPr>
          <p:nvPr>
            <p:ph type="title"/>
          </p:nvPr>
        </p:nvSpPr>
        <p:spPr>
          <a:xfrm>
            <a:off x="70338" y="96715"/>
            <a:ext cx="4783015" cy="1424354"/>
          </a:xfrm>
        </p:spPr>
        <p:txBody>
          <a:bodyPr>
            <a:normAutofit/>
          </a:bodyPr>
          <a:lstStyle/>
          <a:p>
            <a:r>
              <a:rPr lang="en-IN" dirty="0">
                <a:ln>
                  <a:solidFill>
                    <a:srgbClr val="3076A4"/>
                  </a:solidFill>
                </a:ln>
                <a:solidFill>
                  <a:srgbClr val="7BD2F0"/>
                </a:solidFill>
              </a:rPr>
              <a:t>Appointment Booking</a:t>
            </a:r>
            <a:br>
              <a:rPr lang="en-IN" dirty="0">
                <a:ln>
                  <a:solidFill>
                    <a:srgbClr val="3076A4"/>
                  </a:solidFill>
                </a:ln>
                <a:solidFill>
                  <a:srgbClr val="7BD2F0"/>
                </a:solidFill>
              </a:rPr>
            </a:br>
            <a:r>
              <a:rPr lang="en-IN" dirty="0">
                <a:ln>
                  <a:solidFill>
                    <a:srgbClr val="3076A4"/>
                  </a:solidFill>
                </a:ln>
                <a:solidFill>
                  <a:srgbClr val="7BD2F0"/>
                </a:solidFill>
              </a:rPr>
              <a:t>Panel</a:t>
            </a:r>
          </a:p>
        </p:txBody>
      </p:sp>
      <p:cxnSp>
        <p:nvCxnSpPr>
          <p:cNvPr id="4" name="Straight Connector 3"/>
          <p:cNvCxnSpPr/>
          <p:nvPr/>
        </p:nvCxnSpPr>
        <p:spPr>
          <a:xfrm>
            <a:off x="4853353" y="389106"/>
            <a:ext cx="384317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H="1">
            <a:off x="8696528" y="389106"/>
            <a:ext cx="9727" cy="4182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02315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500"/>
                                        <p:tgtEl>
                                          <p:spTgt spid="4"/>
                                        </p:tgtEl>
                                      </p:cBhvr>
                                    </p:animEffect>
                                  </p:childTnLst>
                                </p:cTn>
                              </p:par>
                            </p:childTnLst>
                          </p:cTn>
                        </p:par>
                        <p:par>
                          <p:cTn id="14" fill="hold">
                            <p:stCondLst>
                              <p:cond delay="1500"/>
                            </p:stCondLst>
                            <p:childTnLst>
                              <p:par>
                                <p:cTn id="15" presetID="22" presetClass="entr" presetSubtype="1"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up)">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343</TotalTime>
  <Words>528</Words>
  <Application>Microsoft Office PowerPoint</Application>
  <PresentationFormat>Widescreen</PresentationFormat>
  <Paragraphs>124</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Trebuchet MS</vt:lpstr>
      <vt:lpstr>Wingdings</vt:lpstr>
      <vt:lpstr>Wingdings 3</vt:lpstr>
      <vt:lpstr>Facet</vt:lpstr>
      <vt:lpstr>PowerPoint Presentation</vt:lpstr>
      <vt:lpstr>Acknowledgement</vt:lpstr>
      <vt:lpstr>Why do we need a Clinic Website?</vt:lpstr>
      <vt:lpstr>How is it helpful ?</vt:lpstr>
      <vt:lpstr>    Specific Objectives</vt:lpstr>
      <vt:lpstr>Scope</vt:lpstr>
      <vt:lpstr>Now let’s move to the Website itself </vt:lpstr>
      <vt:lpstr>The Home Page</vt:lpstr>
      <vt:lpstr>Appointment Booking Panel</vt:lpstr>
      <vt:lpstr>PowerPoint Presentation</vt:lpstr>
      <vt:lpstr>Doctor’s login</vt:lpstr>
      <vt:lpstr>Doctor’s Panel</vt:lpstr>
      <vt:lpstr>PowerPoint Presentation</vt:lpstr>
      <vt:lpstr>PowerPoint Presentation</vt:lpstr>
      <vt:lpstr>PowerPoint Presentation</vt:lpstr>
      <vt:lpstr>Doctor’s Panel</vt:lpstr>
      <vt:lpstr>PowerPoint Presentation</vt:lpstr>
      <vt:lpstr>A sample of how the Patient Records will be shown to the Doctor</vt:lpstr>
      <vt:lpstr>Thanks for your support!  We hope that you liked it.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Sarthak Jain</dc:creator>
  <cp:lastModifiedBy>Sarthak Jain</cp:lastModifiedBy>
  <cp:revision>38</cp:revision>
  <dcterms:created xsi:type="dcterms:W3CDTF">2017-04-26T17:58:13Z</dcterms:created>
  <dcterms:modified xsi:type="dcterms:W3CDTF">2017-04-28T07:15:57Z</dcterms:modified>
</cp:coreProperties>
</file>

<file path=docProps/thumbnail.jpeg>
</file>